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8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76220" autoAdjust="0"/>
  </p:normalViewPr>
  <p:slideViewPr>
    <p:cSldViewPr snapToGrid="0">
      <p:cViewPr varScale="1">
        <p:scale>
          <a:sx n="85" d="100"/>
          <a:sy n="85" d="100"/>
        </p:scale>
        <p:origin x="12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B355A-5FEF-426B-B0CB-F20A9495DE51}" type="datetimeFigureOut">
              <a:rPr lang="en-AU" smtClean="0"/>
              <a:t>29/06/2016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E59A4-5856-4E56-A408-10916ACA9D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46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AFD89-AAC7-454D-83DC-C97C63F9CC67}" type="datetimeFigureOut">
              <a:rPr lang="en-AU" smtClean="0"/>
              <a:t>29/06/2016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2B2AE-488F-4059-93CE-B9334C5AF5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032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Overview of the </a:t>
            </a:r>
            <a:r>
              <a:rPr lang="en-AU" dirty="0" err="1" smtClean="0"/>
              <a:t>Navio</a:t>
            </a:r>
            <a:r>
              <a:rPr lang="en-AU" dirty="0" smtClean="0"/>
              <a:t> system and what its core features are:</a:t>
            </a:r>
          </a:p>
          <a:p>
            <a:r>
              <a:rPr lang="en-AU" dirty="0" smtClean="0"/>
              <a:t> - Robotic</a:t>
            </a:r>
            <a:r>
              <a:rPr lang="en-AU" baseline="0" dirty="0" smtClean="0"/>
              <a:t> Assisted Surgery for </a:t>
            </a:r>
            <a:r>
              <a:rPr lang="en-AU" baseline="0" dirty="0" err="1" smtClean="0"/>
              <a:t>Unicompartmental</a:t>
            </a:r>
            <a:r>
              <a:rPr lang="en-AU" baseline="0" dirty="0" smtClean="0"/>
              <a:t> and Patellofemoral joint replacement</a:t>
            </a:r>
          </a:p>
          <a:p>
            <a:r>
              <a:rPr lang="en-AU" baseline="0" dirty="0" smtClean="0"/>
              <a:t> - Patient anatomy is virtually reconstructed intraoperatively by registering and mapping the articular anatomy without the need for pre-op </a:t>
            </a:r>
            <a:r>
              <a:rPr lang="en-AU" baseline="0" dirty="0" err="1" smtClean="0"/>
              <a:t>imgaging</a:t>
            </a:r>
            <a:endParaRPr lang="en-AU" baseline="0" dirty="0" smtClean="0"/>
          </a:p>
          <a:p>
            <a:r>
              <a:rPr lang="en-AU" baseline="0" dirty="0" smtClean="0"/>
              <a:t> - </a:t>
            </a:r>
            <a:r>
              <a:rPr lang="en-AU" baseline="0" dirty="0" err="1" smtClean="0"/>
              <a:t>Navio</a:t>
            </a:r>
            <a:r>
              <a:rPr lang="en-AU" baseline="0" dirty="0" smtClean="0"/>
              <a:t> software allows components to be virtually planned against the mapped anatomy</a:t>
            </a:r>
          </a:p>
          <a:p>
            <a:r>
              <a:rPr lang="en-AU" baseline="0" dirty="0" smtClean="0"/>
              <a:t> - Soft tissue information is input into the software to provide gap balancing analysis</a:t>
            </a:r>
          </a:p>
          <a:p>
            <a:r>
              <a:rPr lang="en-AU" baseline="0" dirty="0" smtClean="0"/>
              <a:t> - Robotic-assisted handpiece enables precision bone resection for accurate component placement to match the intraoperative plan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B2AE-488F-4059-93CE-B9334C5AF53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8706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 </a:t>
            </a:r>
            <a:r>
              <a:rPr lang="en-AU" dirty="0" err="1" smtClean="0"/>
              <a:t>navio</a:t>
            </a:r>
            <a:r>
              <a:rPr lang="en-AU" dirty="0" smtClean="0"/>
              <a:t> features “handheld robotics”. </a:t>
            </a:r>
          </a:p>
          <a:p>
            <a:r>
              <a:rPr lang="en-AU" dirty="0" smtClean="0"/>
              <a:t>Robotic actuator has been scaled down to fit within a handheld</a:t>
            </a:r>
            <a:r>
              <a:rPr lang="en-AU" baseline="0" dirty="0" smtClean="0"/>
              <a:t> smart instrument. </a:t>
            </a:r>
          </a:p>
          <a:p>
            <a:r>
              <a:rPr lang="en-AU" baseline="0" dirty="0" smtClean="0"/>
              <a:t>This eliminates the need for bulky industrial style robotic arms (e.g. MAKO) and allows for easier integration into the smallest of operating theatres and hospitals</a:t>
            </a:r>
          </a:p>
          <a:p>
            <a:r>
              <a:rPr lang="en-AU" baseline="0" dirty="0" smtClean="0"/>
              <a:t>Handpiece is optically tracked to ensure that it only resects bone within the defined “virtual haptic” zone</a:t>
            </a:r>
          </a:p>
          <a:p>
            <a:r>
              <a:rPr lang="en-AU" baseline="0" dirty="0" smtClean="0"/>
              <a:t>Robotic actuator inside the handpiece is computer controlled to adjust the exposure of the burr within the safety guard</a:t>
            </a:r>
          </a:p>
          <a:p>
            <a:r>
              <a:rPr lang="en-AU" baseline="0" dirty="0" smtClean="0"/>
              <a:t>Standard incision is required. Small handpiece doesn’t require a larger incision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B2AE-488F-4059-93CE-B9334C5AF53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8735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 smtClean="0"/>
              <a:t>Navio</a:t>
            </a:r>
            <a:r>
              <a:rPr lang="en-AU" dirty="0" smtClean="0"/>
              <a:t> system is compact and easily</a:t>
            </a:r>
            <a:r>
              <a:rPr lang="en-AU" baseline="0" dirty="0" smtClean="0"/>
              <a:t> integrates into any operating theatre</a:t>
            </a:r>
          </a:p>
          <a:p>
            <a:r>
              <a:rPr lang="en-AU" baseline="0" dirty="0" smtClean="0"/>
              <a:t>No complex calibration means that the system can easily be moved between theatres to allow surgeons to share the use of the system</a:t>
            </a:r>
          </a:p>
          <a:p>
            <a:r>
              <a:rPr lang="en-AU" baseline="0" dirty="0" smtClean="0"/>
              <a:t>The software is completely controllable by the surgeon through the foot pedals and sterile touchscreen (sterile draped)</a:t>
            </a:r>
          </a:p>
          <a:p>
            <a:r>
              <a:rPr lang="en-AU" baseline="0" dirty="0" smtClean="0"/>
              <a:t>Simple instrumentation means there is no delay to theatre setup time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B2AE-488F-4059-93CE-B9334C5AF53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3031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Currently approved for use with </a:t>
            </a:r>
            <a:r>
              <a:rPr lang="en-AU" dirty="0" err="1" smtClean="0"/>
              <a:t>Uni</a:t>
            </a:r>
            <a:r>
              <a:rPr lang="en-AU" dirty="0" smtClean="0"/>
              <a:t> (medial and lateral) and PFJ</a:t>
            </a:r>
          </a:p>
          <a:p>
            <a:r>
              <a:rPr lang="en-AU" dirty="0" smtClean="0"/>
              <a:t>Recently received FDA approval for TKA. Expecting Australian approval for TKA in early 2017</a:t>
            </a:r>
          </a:p>
          <a:p>
            <a:r>
              <a:rPr lang="en-AU" dirty="0" smtClean="0"/>
              <a:t>Future developments include</a:t>
            </a:r>
            <a:r>
              <a:rPr lang="en-AU" baseline="0" dirty="0" smtClean="0"/>
              <a:t> revision TKA, THA, Hip arthroscopy and more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B2AE-488F-4059-93CE-B9334C5AF53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1604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Relatively</a:t>
            </a:r>
            <a:r>
              <a:rPr lang="en-AU" baseline="0" dirty="0" smtClean="0"/>
              <a:t> simple learning curve. On average surgeons reach a steady state operating time within 8 cases. Steady state time is usually on par with non-robotic assisted </a:t>
            </a:r>
            <a:r>
              <a:rPr lang="en-AU" baseline="0" dirty="0" err="1" smtClean="0"/>
              <a:t>Uni</a:t>
            </a:r>
            <a:r>
              <a:rPr lang="en-AU" baseline="0" dirty="0" smtClean="0"/>
              <a:t> procedure.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B2AE-488F-4059-93CE-B9334C5AF53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7556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Accuracy of final component placement versus planned position has been assessed in a published study. </a:t>
            </a:r>
            <a:r>
              <a:rPr lang="en-AU" dirty="0" err="1" smtClean="0"/>
              <a:t>Navio</a:t>
            </a:r>
            <a:r>
              <a:rPr lang="en-AU" dirty="0" smtClean="0"/>
              <a:t> accuracy is comparable to other robotic systems (e.g. MAKO) and significantly improved upon non-robotic surgery for </a:t>
            </a:r>
            <a:r>
              <a:rPr lang="en-AU" dirty="0" err="1" smtClean="0"/>
              <a:t>Unicompartmental</a:t>
            </a:r>
            <a:r>
              <a:rPr lang="en-AU" dirty="0" smtClean="0"/>
              <a:t> procedures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B2AE-488F-4059-93CE-B9334C5AF53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4935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Some short term studies have found there</a:t>
            </a:r>
            <a:r>
              <a:rPr lang="en-AU" baseline="0" dirty="0" smtClean="0"/>
              <a:t> to be slight improvements in patient outcomes in terms of implant survivorship, pain and function scores. More clinical data is required to properly assess long term benefits of robotic-assisted surgery. Further clinical studies are currently in the process of being implemented to gather more  long term patient outcomes clinical data.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B2AE-488F-4059-93CE-B9334C5AF534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7089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Main benefits of </a:t>
            </a:r>
            <a:r>
              <a:rPr lang="en-AU" dirty="0" err="1" smtClean="0"/>
              <a:t>Navio</a:t>
            </a:r>
            <a:r>
              <a:rPr lang="en-AU" dirty="0" smtClean="0"/>
              <a:t> robotic-assisted</a:t>
            </a:r>
            <a:r>
              <a:rPr lang="en-AU" baseline="0" dirty="0" smtClean="0"/>
              <a:t> surgical system:</a:t>
            </a:r>
          </a:p>
          <a:p>
            <a:r>
              <a:rPr lang="en-AU" baseline="0" dirty="0" smtClean="0"/>
              <a:t> - No pre-op imaging required. Anatomy is registered intraoperatively and components are planned intraoperatively.</a:t>
            </a:r>
          </a:p>
          <a:p>
            <a:r>
              <a:rPr lang="en-AU" baseline="0" dirty="0" smtClean="0"/>
              <a:t> - Precise resection is enabled through robotic controlled handpiece</a:t>
            </a:r>
          </a:p>
          <a:p>
            <a:r>
              <a:rPr lang="en-AU" baseline="0" dirty="0" smtClean="0"/>
              <a:t> - System is compact and portable</a:t>
            </a:r>
          </a:p>
          <a:p>
            <a:r>
              <a:rPr lang="en-AU" baseline="0" dirty="0" smtClean="0"/>
              <a:t> - Surgeon maintains control of the software throughout entire procedure.</a:t>
            </a:r>
          </a:p>
          <a:p>
            <a:r>
              <a:rPr lang="en-AU" baseline="0" dirty="0" smtClean="0"/>
              <a:t> - System is more economical compared with competitor systems.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B2AE-488F-4059-93CE-B9334C5AF53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414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C18C-7A85-4E1E-951E-9252E1472D58}" type="datetimeFigureOut">
              <a:rPr lang="en-AU" smtClean="0"/>
              <a:t>29/06/2016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C8F3-A324-472F-B8DF-274D65D563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550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2C18C-7A85-4E1E-951E-9252E1472D58}" type="datetimeFigureOut">
              <a:rPr lang="en-AU" smtClean="0"/>
              <a:t>29/06/2016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4C8F3-A324-472F-B8DF-274D65D563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555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78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Smith&amp;Nephew-Product" panose="020F0800030000020004" pitchFamily="34" charset="0"/>
              </a:rPr>
              <a:t>NAVIO</a:t>
            </a:r>
            <a:r>
              <a:rPr lang="en-US" baseline="30000" smtClean="0">
                <a:latin typeface="Smith&amp;Nephew-Product" panose="020F0800030000020004" pitchFamily="34" charset="0"/>
              </a:rPr>
              <a:t>◊</a:t>
            </a:r>
            <a:r>
              <a:rPr lang="en-US" smtClean="0"/>
              <a:t> </a:t>
            </a:r>
            <a:r>
              <a:rPr lang="en-US" b="0" smtClean="0">
                <a:latin typeface="Smith&amp;Nephew-Bold" panose="020F0700030000020004" pitchFamily="34" charset="0"/>
              </a:rPr>
              <a:t>Surgical System</a:t>
            </a:r>
            <a:endParaRPr lang="en-US" b="0" dirty="0">
              <a:latin typeface="Smith&amp;Nephew-Bold" panose="020F07000300000200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2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2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Smith&amp;Nephew-Product" panose="020F0800030000020004" pitchFamily="34" charset="0"/>
              </a:rPr>
              <a:t>NAVIO</a:t>
            </a:r>
            <a:r>
              <a:rPr lang="en-US" baseline="30000" smtClean="0">
                <a:latin typeface="Smith&amp;Nephew-Product" panose="020F0800030000020004" pitchFamily="34" charset="0"/>
              </a:rPr>
              <a:t>◊</a:t>
            </a:r>
            <a:r>
              <a:rPr lang="en-US" smtClean="0"/>
              <a:t> </a:t>
            </a:r>
            <a:r>
              <a:rPr lang="en-US" b="0" smtClean="0">
                <a:latin typeface="Smith&amp;Nephew-Bold" panose="020F0700030000020004" pitchFamily="34" charset="0"/>
              </a:rPr>
              <a:t>Surgical System</a:t>
            </a:r>
            <a:endParaRPr lang="en-US" b="0" dirty="0">
              <a:latin typeface="Smith&amp;Nephew-Bold" panose="020F07000300000200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9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Smith&amp;Nephew-Product" panose="020F0800030000020004" pitchFamily="34" charset="0"/>
              </a:rPr>
              <a:t>NAVIO</a:t>
            </a:r>
            <a:r>
              <a:rPr lang="en-US" baseline="30000" smtClean="0">
                <a:latin typeface="Smith&amp;Nephew-Product" panose="020F0800030000020004" pitchFamily="34" charset="0"/>
              </a:rPr>
              <a:t>◊</a:t>
            </a:r>
            <a:r>
              <a:rPr lang="en-US" smtClean="0">
                <a:latin typeface="Smith&amp;Nephew-Product" panose="020F0800030000020004" pitchFamily="34" charset="0"/>
              </a:rPr>
              <a:t> </a:t>
            </a:r>
            <a:r>
              <a:rPr lang="en-US" b="0" smtClean="0">
                <a:latin typeface="Smith&amp;Nephew-Bold" panose="020F0700030000020004" pitchFamily="34" charset="0"/>
              </a:rPr>
              <a:t>System – Handheld Robotics</a:t>
            </a:r>
            <a:endParaRPr lang="en-US" b="0" dirty="0">
              <a:latin typeface="Smith&amp;Nephew-Bold" panose="020F07000300000200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4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Smith&amp;Nephew-Product" panose="020F0800030000020004" pitchFamily="34" charset="0"/>
              </a:rPr>
              <a:t>NAVIO</a:t>
            </a:r>
            <a:r>
              <a:rPr lang="en-US" baseline="30000" smtClean="0">
                <a:latin typeface="Smith&amp;Nephew-Product" panose="020F0800030000020004" pitchFamily="34" charset="0"/>
              </a:rPr>
              <a:t>◊</a:t>
            </a:r>
            <a:r>
              <a:rPr lang="en-US" smtClean="0"/>
              <a:t> </a:t>
            </a:r>
            <a:r>
              <a:rPr lang="en-US" b="0" smtClean="0">
                <a:latin typeface="Smith&amp;Nephew-Bold" panose="020F0700030000020004" pitchFamily="34" charset="0"/>
              </a:rPr>
              <a:t>Surgical System Workflow</a:t>
            </a:r>
            <a:endParaRPr lang="en-US" b="0" dirty="0">
              <a:latin typeface="Smith&amp;Nephew-Bold" panose="020F07000300000200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38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mtClean="0">
                <a:latin typeface="Smith&amp;Nephew-Product" panose="020F0800030000020004" pitchFamily="34" charset="0"/>
              </a:rPr>
              <a:t>NAVIO</a:t>
            </a:r>
            <a:r>
              <a:rPr lang="en-US" b="0" baseline="30000" smtClean="0">
                <a:latin typeface="Smith&amp;Nephew-Bold" panose="020F0700030000020004" pitchFamily="34" charset="0"/>
              </a:rPr>
              <a:t>◊</a:t>
            </a:r>
            <a:r>
              <a:rPr lang="en-US" b="0" smtClean="0">
                <a:latin typeface="Smith&amp;Nephew-Bold" panose="020F0700030000020004" pitchFamily="34" charset="0"/>
              </a:rPr>
              <a:t> Approved Applications &amp; Future Developments</a:t>
            </a:r>
            <a:endParaRPr lang="en-US" b="0" dirty="0">
              <a:latin typeface="Smith&amp;Nephew-Bold" panose="020F07000300000200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53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mtClean="0">
                <a:latin typeface="Smith&amp;Nephew-Product" panose="020F0800030000020004" pitchFamily="34" charset="0"/>
              </a:rPr>
              <a:t>NAVIO</a:t>
            </a:r>
            <a:r>
              <a:rPr lang="en-US" b="0" baseline="30000" smtClean="0">
                <a:latin typeface="Smith&amp;Nephew-Bold" panose="020F0700030000020004" pitchFamily="34" charset="0"/>
              </a:rPr>
              <a:t>◊</a:t>
            </a:r>
            <a:r>
              <a:rPr lang="en-US" b="0" smtClean="0">
                <a:latin typeface="Smith&amp;Nephew-Bold" panose="020F0700030000020004" pitchFamily="34" charset="0"/>
              </a:rPr>
              <a:t> Learning Curve</a:t>
            </a:r>
            <a:endParaRPr lang="en-US" b="0" dirty="0">
              <a:latin typeface="Smith&amp;Nephew-Bold" panose="020F07000300000200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91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mtClean="0">
                <a:latin typeface="Smith&amp;Nephew-Product" panose="020F0800030000020004" pitchFamily="34" charset="0"/>
              </a:rPr>
              <a:t>NAVIO</a:t>
            </a:r>
            <a:r>
              <a:rPr lang="en-US" b="0" baseline="30000" smtClean="0">
                <a:latin typeface="Smith&amp;Nephew-Bold" panose="020F0700030000020004" pitchFamily="34" charset="0"/>
              </a:rPr>
              <a:t>◊</a:t>
            </a:r>
            <a:r>
              <a:rPr lang="en-US" b="0" smtClean="0">
                <a:latin typeface="Smith&amp;Nephew-Bold" panose="020F0700030000020004" pitchFamily="34" charset="0"/>
              </a:rPr>
              <a:t> Reproducible Precision</a:t>
            </a:r>
            <a:endParaRPr lang="en-US" b="0" dirty="0">
              <a:latin typeface="Smith&amp;Nephew-Bold" panose="020F07000300000200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41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mtClean="0">
                <a:latin typeface="Smith&amp;Nephew-Bold" panose="020F0700030000020004" pitchFamily="34" charset="0"/>
              </a:rPr>
              <a:t>Partial Knee Replacement with Robotic Assistance</a:t>
            </a:r>
            <a:endParaRPr lang="en-US" b="0" dirty="0">
              <a:latin typeface="Smith&amp;Nephew-Bold" panose="020F07000300000200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Smith&amp;Nephew-Product" panose="020F0800030000020004" pitchFamily="34" charset="0"/>
              </a:rPr>
              <a:t>NAVIO</a:t>
            </a:r>
            <a:r>
              <a:rPr lang="en-US" baseline="30000" smtClean="0">
                <a:latin typeface="Smith&amp;Nephew-Product" panose="020F0800030000020004" pitchFamily="34" charset="0"/>
              </a:rPr>
              <a:t>◊</a:t>
            </a:r>
            <a:r>
              <a:rPr lang="en-US" smtClean="0"/>
              <a:t> </a:t>
            </a:r>
            <a:r>
              <a:rPr lang="en-US" b="0" smtClean="0">
                <a:latin typeface="Smith&amp;Nephew-Bold" panose="020F0700030000020004" pitchFamily="34" charset="0"/>
              </a:rPr>
              <a:t>Surgical System</a:t>
            </a:r>
            <a:endParaRPr lang="en-US" b="0" dirty="0">
              <a:latin typeface="Smith&amp;Nephew-Bold" panose="020F07000300000200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54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540</Words>
  <Application>Microsoft Macintosh PowerPoint</Application>
  <PresentationFormat>On-screen Show (4:3)</PresentationFormat>
  <Paragraphs>45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 Light</vt:lpstr>
      <vt:lpstr>Smith&amp;Nephew-Bold</vt:lpstr>
      <vt:lpstr>Smith&amp;Nephew-Product</vt:lpstr>
      <vt:lpstr>Arial</vt:lpstr>
      <vt:lpstr>Calibri</vt:lpstr>
      <vt:lpstr>Office Theme</vt:lpstr>
      <vt:lpstr>PowerPoint Presentation</vt:lpstr>
      <vt:lpstr>NAVIO◊ Surgical System</vt:lpstr>
      <vt:lpstr>NAVIO◊ System – Handheld Robotics</vt:lpstr>
      <vt:lpstr>NAVIO◊ Surgical System Workflow</vt:lpstr>
      <vt:lpstr>NAVIO◊ Approved Applications &amp; Future Developments</vt:lpstr>
      <vt:lpstr>NAVIO◊ Learning Curve</vt:lpstr>
      <vt:lpstr>NAVIO◊ Reproducible Precision</vt:lpstr>
      <vt:lpstr>Partial Knee Replacement with Robotic Assistance</vt:lpstr>
      <vt:lpstr>NAVIO◊ Surgical System</vt:lpstr>
      <vt:lpstr>NAVIO◊ Surgical System</vt:lpstr>
      <vt:lpstr>PowerPoint Presentation</vt:lpstr>
    </vt:vector>
  </TitlesOfParts>
  <Company>Smith and Nephew Inc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Lawson, Daniel</dc:creator>
  <cp:lastModifiedBy>Adrian Bauze</cp:lastModifiedBy>
  <cp:revision>4</cp:revision>
  <dcterms:created xsi:type="dcterms:W3CDTF">2016-06-14T06:27:52Z</dcterms:created>
  <dcterms:modified xsi:type="dcterms:W3CDTF">2016-06-29T01:21:36Z</dcterms:modified>
</cp:coreProperties>
</file>